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Lst>
  <p:sldIdLst>
    <p:sldId id="256" r:id="rId2"/>
    <p:sldId id="270" r:id="rId3"/>
    <p:sldId id="257" r:id="rId4"/>
    <p:sldId id="269" r:id="rId5"/>
    <p:sldId id="262" r:id="rId6"/>
    <p:sldId id="268" r:id="rId7"/>
    <p:sldId id="258" r:id="rId8"/>
    <p:sldId id="267" r:id="rId9"/>
    <p:sldId id="261" r:id="rId10"/>
    <p:sldId id="259" r:id="rId11"/>
    <p:sldId id="266" r:id="rId12"/>
    <p:sldId id="263" r:id="rId13"/>
    <p:sldId id="265" r:id="rId14"/>
    <p:sldId id="271" r:id="rId15"/>
    <p:sldId id="260" r:id="rId16"/>
    <p:sldId id="273" r:id="rId17"/>
    <p:sldId id="264" r:id="rId18"/>
    <p:sldId id="27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62" autoAdjust="0"/>
    <p:restoredTop sz="94660"/>
  </p:normalViewPr>
  <p:slideViewPr>
    <p:cSldViewPr snapToGrid="0">
      <p:cViewPr varScale="1">
        <p:scale>
          <a:sx n="79" d="100"/>
          <a:sy n="79" d="100"/>
        </p:scale>
        <p:origin x="96"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jpeg>
</file>

<file path=ppt/media/image12.png>
</file>

<file path=ppt/media/image13.jpeg>
</file>

<file path=ppt/media/image14.png>
</file>

<file path=ppt/media/image15.jpeg>
</file>

<file path=ppt/media/image16.jpeg>
</file>

<file path=ppt/media/image17.jpeg>
</file>

<file path=ppt/media/image18.jpeg>
</file>

<file path=ppt/media/image19.jpg>
</file>

<file path=ppt/media/image2.jpg>
</file>

<file path=ppt/media/image3.jpeg>
</file>

<file path=ppt/media/image4.jpeg>
</file>

<file path=ppt/media/image5.jpe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CE788E1-FE52-43BE-9AAA-5B95887BCBA6}" type="datetimeFigureOut">
              <a:rPr lang="en-AU" smtClean="0"/>
              <a:t>21/02/2020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963503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CE788E1-FE52-43BE-9AAA-5B95887BCBA6}" type="datetimeFigureOut">
              <a:rPr lang="en-AU" smtClean="0"/>
              <a:t>21/02/2020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3785276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ACE788E1-FE52-43BE-9AAA-5B95887BCBA6}" type="datetimeFigureOut">
              <a:rPr lang="en-AU" smtClean="0"/>
              <a:t>21/02/2020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3065547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ACE788E1-FE52-43BE-9AAA-5B95887BCBA6}" type="datetimeFigureOut">
              <a:rPr lang="en-AU" smtClean="0"/>
              <a:t>21/02/2020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35733546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E788E1-FE52-43BE-9AAA-5B95887BCBA6}" type="datetimeFigureOut">
              <a:rPr lang="en-AU" smtClean="0"/>
              <a:t>21/02/2020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16303976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E788E1-FE52-43BE-9AAA-5B95887BCBA6}" type="datetimeFigureOut">
              <a:rPr lang="en-AU" smtClean="0"/>
              <a:t>21/02/2020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3944846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E788E1-FE52-43BE-9AAA-5B95887BCBA6}" type="datetimeFigureOut">
              <a:rPr lang="en-AU" smtClean="0"/>
              <a:t>21/02/2020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1675926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CE788E1-FE52-43BE-9AAA-5B95887BCBA6}" type="datetimeFigureOut">
              <a:rPr lang="en-AU" smtClean="0"/>
              <a:t>21/02/2020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874398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CE788E1-FE52-43BE-9AAA-5B95887BCBA6}" type="datetimeFigureOut">
              <a:rPr lang="en-AU" smtClean="0"/>
              <a:t>21/02/2020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3803132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CE788E1-FE52-43BE-9AAA-5B95887BCBA6}" type="datetimeFigureOut">
              <a:rPr lang="en-AU" smtClean="0"/>
              <a:t>21/02/2020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976191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CE788E1-FE52-43BE-9AAA-5B95887BCBA6}" type="datetimeFigureOut">
              <a:rPr lang="en-AU" smtClean="0"/>
              <a:t>21/02/2020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3615838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E788E1-FE52-43BE-9AAA-5B95887BCBA6}" type="datetimeFigureOut">
              <a:rPr lang="en-AU" smtClean="0"/>
              <a:t>21/02/2020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3026133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CE788E1-FE52-43BE-9AAA-5B95887BCBA6}" type="datetimeFigureOut">
              <a:rPr lang="en-AU" smtClean="0"/>
              <a:t>21/02/2020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2471792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ACE788E1-FE52-43BE-9AAA-5B95887BCBA6}" type="datetimeFigureOut">
              <a:rPr lang="en-AU" smtClean="0"/>
              <a:t>21/02/2020</a:t>
            </a:fld>
            <a:endParaRPr lang="en-AU"/>
          </a:p>
        </p:txBody>
      </p:sp>
      <p:sp>
        <p:nvSpPr>
          <p:cNvPr id="6" name="Footer Placeholder 5"/>
          <p:cNvSpPr>
            <a:spLocks noGrp="1"/>
          </p:cNvSpPr>
          <p:nvPr>
            <p:ph type="ftr" sz="quarter" idx="11"/>
          </p:nvPr>
        </p:nvSpPr>
        <p:spPr>
          <a:xfrm>
            <a:off x="590396" y="6041362"/>
            <a:ext cx="3295413" cy="365125"/>
          </a:xfrm>
        </p:spPr>
        <p:txBody>
          <a:bodyPr/>
          <a:lstStyle/>
          <a:p>
            <a:endParaRPr lang="en-AU"/>
          </a:p>
        </p:txBody>
      </p:sp>
      <p:sp>
        <p:nvSpPr>
          <p:cNvPr id="7" name="Slide Number Placeholder 6"/>
          <p:cNvSpPr>
            <a:spLocks noGrp="1"/>
          </p:cNvSpPr>
          <p:nvPr>
            <p:ph type="sldNum" sz="quarter" idx="12"/>
          </p:nvPr>
        </p:nvSpPr>
        <p:spPr>
          <a:xfrm>
            <a:off x="4862689" y="5915888"/>
            <a:ext cx="1062155" cy="490599"/>
          </a:xfrm>
        </p:spPr>
        <p:txBody>
          <a:bodyPr/>
          <a:lstStyle/>
          <a:p>
            <a:fld id="{D143D410-7D55-4900-AA46-734A87A40D7A}" type="slidenum">
              <a:rPr lang="en-AU" smtClean="0"/>
              <a:t>‹#›</a:t>
            </a:fld>
            <a:endParaRPr lang="en-AU"/>
          </a:p>
        </p:txBody>
      </p:sp>
    </p:spTree>
    <p:extLst>
      <p:ext uri="{BB962C8B-B14F-4D97-AF65-F5344CB8AC3E}">
        <p14:creationId xmlns:p14="http://schemas.microsoft.com/office/powerpoint/2010/main" val="2500824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AU"/>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ACE788E1-FE52-43BE-9AAA-5B95887BCBA6}" type="datetimeFigureOut">
              <a:rPr lang="en-AU" smtClean="0"/>
              <a:t>21/02/2020</a:t>
            </a:fld>
            <a:endParaRPr lang="en-AU"/>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143D410-7D55-4900-AA46-734A87A40D7A}" type="slidenum">
              <a:rPr lang="en-AU" smtClean="0"/>
              <a:t>‹#›</a:t>
            </a:fld>
            <a:endParaRPr lang="en-AU"/>
          </a:p>
        </p:txBody>
      </p:sp>
    </p:spTree>
    <p:extLst>
      <p:ext uri="{BB962C8B-B14F-4D97-AF65-F5344CB8AC3E}">
        <p14:creationId xmlns:p14="http://schemas.microsoft.com/office/powerpoint/2010/main" val="3072710032"/>
      </p:ext>
    </p:extLst>
  </p:cSld>
  <p:clrMap bg1="dk1" tx1="lt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6000" b="-2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86665-1111-4CCC-8AC4-A50703BC41F8}"/>
              </a:ext>
            </a:extLst>
          </p:cNvPr>
          <p:cNvSpPr>
            <a:spLocks noGrp="1"/>
          </p:cNvSpPr>
          <p:nvPr>
            <p:ph type="ctrTitle"/>
          </p:nvPr>
        </p:nvSpPr>
        <p:spPr/>
        <p:txBody>
          <a:bodyPr/>
          <a:lstStyle/>
          <a:p>
            <a:r>
              <a:rPr lang="en-AU" dirty="0"/>
              <a:t>The Black Death </a:t>
            </a:r>
          </a:p>
        </p:txBody>
      </p:sp>
    </p:spTree>
    <p:extLst>
      <p:ext uri="{BB962C8B-B14F-4D97-AF65-F5344CB8AC3E}">
        <p14:creationId xmlns:p14="http://schemas.microsoft.com/office/powerpoint/2010/main" val="41342981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C05F3-6F33-496D-985D-D7A7CD79F56F}"/>
              </a:ext>
            </a:extLst>
          </p:cNvPr>
          <p:cNvSpPr>
            <a:spLocks noGrp="1"/>
          </p:cNvSpPr>
          <p:nvPr>
            <p:ph type="title"/>
          </p:nvPr>
        </p:nvSpPr>
        <p:spPr/>
        <p:txBody>
          <a:bodyPr/>
          <a:lstStyle/>
          <a:p>
            <a:r>
              <a:rPr lang="en-AU" dirty="0"/>
              <a:t>Causes of the Black Death </a:t>
            </a:r>
          </a:p>
        </p:txBody>
      </p:sp>
      <p:sp>
        <p:nvSpPr>
          <p:cNvPr id="3" name="Content Placeholder 2">
            <a:extLst>
              <a:ext uri="{FF2B5EF4-FFF2-40B4-BE49-F238E27FC236}">
                <a16:creationId xmlns:a16="http://schemas.microsoft.com/office/drawing/2014/main" id="{CCC83F1B-DAA2-4044-9FEB-086620FAD5DD}"/>
              </a:ext>
            </a:extLst>
          </p:cNvPr>
          <p:cNvSpPr>
            <a:spLocks noGrp="1"/>
          </p:cNvSpPr>
          <p:nvPr>
            <p:ph idx="1"/>
          </p:nvPr>
        </p:nvSpPr>
        <p:spPr>
          <a:xfrm>
            <a:off x="4348625" y="2222287"/>
            <a:ext cx="7672687" cy="4188525"/>
          </a:xfrm>
        </p:spPr>
        <p:txBody>
          <a:bodyPr>
            <a:normAutofit lnSpcReduction="10000"/>
          </a:bodyPr>
          <a:lstStyle/>
          <a:p>
            <a:r>
              <a:rPr lang="en-AU" sz="2400" dirty="0"/>
              <a:t>It is now believed that the Black death is a combination of three types of plague: Bubonic plague, pneumonic plague and septicemic plague </a:t>
            </a:r>
          </a:p>
          <a:p>
            <a:r>
              <a:rPr lang="en-AU" sz="2400" dirty="0"/>
              <a:t>The key cause of the bubonic plague is the </a:t>
            </a:r>
            <a:r>
              <a:rPr lang="en-AU" sz="2400" i="1" dirty="0"/>
              <a:t>Yersinia pestis </a:t>
            </a:r>
            <a:r>
              <a:rPr lang="en-AU" sz="2400" dirty="0"/>
              <a:t>bacteria that is carried in the stomach of fleas.</a:t>
            </a:r>
          </a:p>
          <a:p>
            <a:r>
              <a:rPr lang="en-AU" sz="2400" dirty="0"/>
              <a:t>The fleas carrying </a:t>
            </a:r>
            <a:r>
              <a:rPr lang="en-AU" sz="2400"/>
              <a:t>the disease </a:t>
            </a:r>
            <a:r>
              <a:rPr lang="en-AU" sz="2400" dirty="0"/>
              <a:t>lived on the bodies of rats. Rats were common in medieval society and found in everywhere in the street, homes and buildings. </a:t>
            </a:r>
          </a:p>
        </p:txBody>
      </p:sp>
      <p:pic>
        <p:nvPicPr>
          <p:cNvPr id="4098" name="Picture 2">
            <a:extLst>
              <a:ext uri="{FF2B5EF4-FFF2-40B4-BE49-F238E27FC236}">
                <a16:creationId xmlns:a16="http://schemas.microsoft.com/office/drawing/2014/main" id="{02355F0A-9526-443A-949A-66BC2E7799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678" y="2933171"/>
            <a:ext cx="3433953" cy="2596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4577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2D4A3-930C-4FE0-9D0F-B5E6D3D09BE2}"/>
              </a:ext>
            </a:extLst>
          </p:cNvPr>
          <p:cNvSpPr>
            <a:spLocks noGrp="1"/>
          </p:cNvSpPr>
          <p:nvPr>
            <p:ph type="title"/>
          </p:nvPr>
        </p:nvSpPr>
        <p:spPr/>
        <p:txBody>
          <a:bodyPr/>
          <a:lstStyle/>
          <a:p>
            <a:r>
              <a:rPr lang="en-AU" dirty="0"/>
              <a:t>Causes of the Black Death</a:t>
            </a:r>
          </a:p>
        </p:txBody>
      </p:sp>
      <p:sp>
        <p:nvSpPr>
          <p:cNvPr id="3" name="Content Placeholder 2">
            <a:extLst>
              <a:ext uri="{FF2B5EF4-FFF2-40B4-BE49-F238E27FC236}">
                <a16:creationId xmlns:a16="http://schemas.microsoft.com/office/drawing/2014/main" id="{6DDC6B28-1041-4E18-AAD9-A09017ADC691}"/>
              </a:ext>
            </a:extLst>
          </p:cNvPr>
          <p:cNvSpPr>
            <a:spLocks noGrp="1"/>
          </p:cNvSpPr>
          <p:nvPr>
            <p:ph idx="1"/>
          </p:nvPr>
        </p:nvSpPr>
        <p:spPr>
          <a:xfrm>
            <a:off x="721176" y="2350303"/>
            <a:ext cx="6118536" cy="4507697"/>
          </a:xfrm>
        </p:spPr>
        <p:txBody>
          <a:bodyPr/>
          <a:lstStyle/>
          <a:p>
            <a:r>
              <a:rPr lang="en-AU" sz="2400" dirty="0"/>
              <a:t>When rats died from the plague, the fleas jumped from the rats onto humans to feed and in doing so infected the humans</a:t>
            </a:r>
          </a:p>
          <a:p>
            <a:r>
              <a:rPr lang="en-AU" sz="2400" dirty="0"/>
              <a:t>Human to human infection came through contact with the infected person, either by the inhalation of respiratory droplets (e.g. from coughing, sneezing) or touching infected areas of the body (e.g. directly touching buboes)</a:t>
            </a:r>
          </a:p>
          <a:p>
            <a:endParaRPr lang="en-AU" dirty="0"/>
          </a:p>
        </p:txBody>
      </p:sp>
      <p:pic>
        <p:nvPicPr>
          <p:cNvPr id="12290" name="Picture 2" descr="Image result for black death rat">
            <a:extLst>
              <a:ext uri="{FF2B5EF4-FFF2-40B4-BE49-F238E27FC236}">
                <a16:creationId xmlns:a16="http://schemas.microsoft.com/office/drawing/2014/main" id="{E77BA109-0387-4E93-846D-9C50E794CC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8992" y="2596896"/>
            <a:ext cx="4778895" cy="3449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6198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EEBE6-1427-4DCB-A690-4C51C90A6DBC}"/>
              </a:ext>
            </a:extLst>
          </p:cNvPr>
          <p:cNvSpPr>
            <a:spLocks noGrp="1"/>
          </p:cNvSpPr>
          <p:nvPr>
            <p:ph type="title"/>
          </p:nvPr>
        </p:nvSpPr>
        <p:spPr/>
        <p:txBody>
          <a:bodyPr/>
          <a:lstStyle/>
          <a:p>
            <a:r>
              <a:rPr lang="en-AU" dirty="0"/>
              <a:t>Symptoms of the Black Death </a:t>
            </a:r>
          </a:p>
        </p:txBody>
      </p:sp>
      <p:sp>
        <p:nvSpPr>
          <p:cNvPr id="3" name="Content Placeholder 2">
            <a:extLst>
              <a:ext uri="{FF2B5EF4-FFF2-40B4-BE49-F238E27FC236}">
                <a16:creationId xmlns:a16="http://schemas.microsoft.com/office/drawing/2014/main" id="{24F0BF2F-A25B-49AC-8DAD-E205710507D0}"/>
              </a:ext>
            </a:extLst>
          </p:cNvPr>
          <p:cNvSpPr>
            <a:spLocks noGrp="1"/>
          </p:cNvSpPr>
          <p:nvPr>
            <p:ph idx="1"/>
          </p:nvPr>
        </p:nvSpPr>
        <p:spPr>
          <a:xfrm>
            <a:off x="6288930" y="2368222"/>
            <a:ext cx="5429686" cy="4042589"/>
          </a:xfrm>
        </p:spPr>
        <p:txBody>
          <a:bodyPr>
            <a:normAutofit fontScale="92500" lnSpcReduction="10000"/>
          </a:bodyPr>
          <a:lstStyle/>
          <a:p>
            <a:pPr marL="0" indent="0">
              <a:buNone/>
            </a:pPr>
            <a:r>
              <a:rPr lang="en-AU" dirty="0"/>
              <a:t>Common symptoms of the Black Death included:</a:t>
            </a:r>
          </a:p>
          <a:p>
            <a:r>
              <a:rPr lang="en-AU" b="1" dirty="0"/>
              <a:t>Buboes: </a:t>
            </a:r>
            <a:r>
              <a:rPr lang="en-AU" dirty="0"/>
              <a:t>large swollen lumps that appeared in the groin and armpits. Buboes often ended up full of blood and pus and were subject to painful rupturing </a:t>
            </a:r>
          </a:p>
          <a:p>
            <a:r>
              <a:rPr lang="en-AU" dirty="0"/>
              <a:t>Headaches</a:t>
            </a:r>
          </a:p>
          <a:p>
            <a:r>
              <a:rPr lang="en-AU" dirty="0"/>
              <a:t>Vomiting </a:t>
            </a:r>
          </a:p>
          <a:p>
            <a:r>
              <a:rPr lang="en-AU" dirty="0"/>
              <a:t>Pain throughout body </a:t>
            </a:r>
          </a:p>
          <a:p>
            <a:r>
              <a:rPr lang="en-AU" dirty="0"/>
              <a:t>High fever</a:t>
            </a:r>
          </a:p>
          <a:p>
            <a:r>
              <a:rPr lang="en-AU" dirty="0"/>
              <a:t>Delirium </a:t>
            </a:r>
          </a:p>
          <a:p>
            <a:r>
              <a:rPr lang="en-AU" dirty="0"/>
              <a:t>Loss of motor skills: e.g. voluntary movements, walking, talking</a:t>
            </a:r>
          </a:p>
        </p:txBody>
      </p:sp>
      <p:pic>
        <p:nvPicPr>
          <p:cNvPr id="5122" name="Picture 2">
            <a:extLst>
              <a:ext uri="{FF2B5EF4-FFF2-40B4-BE49-F238E27FC236}">
                <a16:creationId xmlns:a16="http://schemas.microsoft.com/office/drawing/2014/main" id="{E56B41AB-C16F-4DF9-9290-62744D636A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640" y="2709688"/>
            <a:ext cx="4765472" cy="33596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5791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9938B-A39F-45DE-9184-503EB8AD1BD8}"/>
              </a:ext>
            </a:extLst>
          </p:cNvPr>
          <p:cNvSpPr>
            <a:spLocks noGrp="1"/>
          </p:cNvSpPr>
          <p:nvPr>
            <p:ph type="title"/>
          </p:nvPr>
        </p:nvSpPr>
        <p:spPr/>
        <p:txBody>
          <a:bodyPr/>
          <a:lstStyle/>
          <a:p>
            <a:r>
              <a:rPr lang="en-AU" dirty="0"/>
              <a:t>Responses to the Black Death </a:t>
            </a:r>
          </a:p>
        </p:txBody>
      </p:sp>
      <p:sp>
        <p:nvSpPr>
          <p:cNvPr id="3" name="Content Placeholder 2">
            <a:extLst>
              <a:ext uri="{FF2B5EF4-FFF2-40B4-BE49-F238E27FC236}">
                <a16:creationId xmlns:a16="http://schemas.microsoft.com/office/drawing/2014/main" id="{70878455-26C2-4527-89DE-19FF62EEE943}"/>
              </a:ext>
            </a:extLst>
          </p:cNvPr>
          <p:cNvSpPr>
            <a:spLocks noGrp="1"/>
          </p:cNvSpPr>
          <p:nvPr>
            <p:ph idx="1"/>
          </p:nvPr>
        </p:nvSpPr>
        <p:spPr>
          <a:xfrm>
            <a:off x="416376" y="2575855"/>
            <a:ext cx="6398952" cy="3636511"/>
          </a:xfrm>
        </p:spPr>
        <p:txBody>
          <a:bodyPr>
            <a:normAutofit fontScale="92500" lnSpcReduction="20000"/>
          </a:bodyPr>
          <a:lstStyle/>
          <a:p>
            <a:r>
              <a:rPr lang="en-AU" dirty="0"/>
              <a:t>There were many different responses to the spread of the plague.</a:t>
            </a:r>
          </a:p>
          <a:p>
            <a:r>
              <a:rPr lang="en-AU" dirty="0"/>
              <a:t>A religious group known as the Flagellants whipped themselves as self-punishment and an attempt to obtain forgiveness. They often travelled in between towns participating in the practice in order to cleanse their sins</a:t>
            </a:r>
          </a:p>
          <a:p>
            <a:r>
              <a:rPr lang="en-AU" dirty="0"/>
              <a:t>There was widespread persecution of the Jewish religion, with many blaming the Jews for the plague, claiming that they had poisoned the drinking water in wells. </a:t>
            </a:r>
          </a:p>
          <a:p>
            <a:r>
              <a:rPr lang="en-AU" dirty="0"/>
              <a:t>Across Europe thousands of Jewish people were slaughtered in response to the plague and pre-existing prejudice held in communities. </a:t>
            </a:r>
          </a:p>
          <a:p>
            <a:endParaRPr lang="en-AU" dirty="0"/>
          </a:p>
          <a:p>
            <a:endParaRPr lang="en-AU" dirty="0"/>
          </a:p>
        </p:txBody>
      </p:sp>
      <p:pic>
        <p:nvPicPr>
          <p:cNvPr id="6146" name="Picture 2">
            <a:extLst>
              <a:ext uri="{FF2B5EF4-FFF2-40B4-BE49-F238E27FC236}">
                <a16:creationId xmlns:a16="http://schemas.microsoft.com/office/drawing/2014/main" id="{072F4562-28C3-433A-A259-2B4AD519D5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8060" y="2575855"/>
            <a:ext cx="4343400" cy="3371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9357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F92C5-D937-4CE9-A0DA-C639476966F0}"/>
              </a:ext>
            </a:extLst>
          </p:cNvPr>
          <p:cNvSpPr>
            <a:spLocks noGrp="1"/>
          </p:cNvSpPr>
          <p:nvPr>
            <p:ph type="title"/>
          </p:nvPr>
        </p:nvSpPr>
        <p:spPr/>
        <p:txBody>
          <a:bodyPr/>
          <a:lstStyle/>
          <a:p>
            <a:r>
              <a:rPr lang="en-AU" dirty="0"/>
              <a:t>Responses to the Black Death </a:t>
            </a:r>
          </a:p>
        </p:txBody>
      </p:sp>
      <p:sp>
        <p:nvSpPr>
          <p:cNvPr id="3" name="Content Placeholder 2">
            <a:extLst>
              <a:ext uri="{FF2B5EF4-FFF2-40B4-BE49-F238E27FC236}">
                <a16:creationId xmlns:a16="http://schemas.microsoft.com/office/drawing/2014/main" id="{C018725C-D097-490B-9D2C-6D16A315A135}"/>
              </a:ext>
            </a:extLst>
          </p:cNvPr>
          <p:cNvSpPr>
            <a:spLocks noGrp="1"/>
          </p:cNvSpPr>
          <p:nvPr>
            <p:ph idx="1"/>
          </p:nvPr>
        </p:nvSpPr>
        <p:spPr>
          <a:xfrm>
            <a:off x="4669536" y="2222287"/>
            <a:ext cx="7229856" cy="4349201"/>
          </a:xfrm>
        </p:spPr>
        <p:txBody>
          <a:bodyPr>
            <a:normAutofit/>
          </a:bodyPr>
          <a:lstStyle/>
          <a:p>
            <a:r>
              <a:rPr lang="en-AU" dirty="0"/>
              <a:t>For many, the plague created doubt in the role of the church and it’s practitioners. Many saw the death of monks and priests as an indication that God was unhappy with their actions, and subsequently moved away from their religious beliefs. </a:t>
            </a:r>
          </a:p>
          <a:p>
            <a:r>
              <a:rPr lang="en-AU" dirty="0"/>
              <a:t>Others took the opportunity to move away from religion and revel in practices previously admonished, whilst some moved further towards piety in an attempt to redeem themselves and society in the eyes of God. </a:t>
            </a:r>
          </a:p>
          <a:p>
            <a:r>
              <a:rPr lang="en-AU" dirty="0"/>
              <a:t>Most importantly, dissention towards the church led to further research and investigation of medical practices. Many doctors started performing autopsies to learn more about the function of the human bodies and expanded on their clinical practices. </a:t>
            </a:r>
          </a:p>
        </p:txBody>
      </p:sp>
      <p:pic>
        <p:nvPicPr>
          <p:cNvPr id="13314" name="Picture 2" descr="Image result for cross">
            <a:extLst>
              <a:ext uri="{FF2B5EF4-FFF2-40B4-BE49-F238E27FC236}">
                <a16:creationId xmlns:a16="http://schemas.microsoft.com/office/drawing/2014/main" id="{A8722EF0-1C38-4DFA-8306-B1B581DB32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861" y="2911031"/>
            <a:ext cx="3906733" cy="2599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1341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CA6F-9381-4A46-8DA4-F20F5ACC6762}"/>
              </a:ext>
            </a:extLst>
          </p:cNvPr>
          <p:cNvSpPr>
            <a:spLocks noGrp="1"/>
          </p:cNvSpPr>
          <p:nvPr>
            <p:ph type="title"/>
          </p:nvPr>
        </p:nvSpPr>
        <p:spPr/>
        <p:txBody>
          <a:bodyPr/>
          <a:lstStyle/>
          <a:p>
            <a:r>
              <a:rPr lang="en-AU" dirty="0"/>
              <a:t>Short-term effects of the Black Death </a:t>
            </a:r>
          </a:p>
        </p:txBody>
      </p:sp>
      <p:sp>
        <p:nvSpPr>
          <p:cNvPr id="3" name="Content Placeholder 2">
            <a:extLst>
              <a:ext uri="{FF2B5EF4-FFF2-40B4-BE49-F238E27FC236}">
                <a16:creationId xmlns:a16="http://schemas.microsoft.com/office/drawing/2014/main" id="{8D3E7A53-A7E1-4692-8C6C-27FA2802A22F}"/>
              </a:ext>
            </a:extLst>
          </p:cNvPr>
          <p:cNvSpPr>
            <a:spLocks noGrp="1"/>
          </p:cNvSpPr>
          <p:nvPr>
            <p:ph idx="1"/>
          </p:nvPr>
        </p:nvSpPr>
        <p:spPr>
          <a:xfrm>
            <a:off x="333698" y="2442317"/>
            <a:ext cx="7276774" cy="4053839"/>
          </a:xfrm>
        </p:spPr>
        <p:txBody>
          <a:bodyPr>
            <a:normAutofit fontScale="92500" lnSpcReduction="20000"/>
          </a:bodyPr>
          <a:lstStyle/>
          <a:p>
            <a:r>
              <a:rPr lang="en-AU" sz="2600" dirty="0"/>
              <a:t>The Black Death resulted in large scale depopulation across Eurasia and Africa</a:t>
            </a:r>
          </a:p>
          <a:p>
            <a:r>
              <a:rPr lang="en-AU" sz="2600" dirty="0"/>
              <a:t>The reliability of data on the number of deaths as a result of the plague has been questioned in many instances, leading to the number of deaths often being approximated. </a:t>
            </a:r>
          </a:p>
          <a:p>
            <a:r>
              <a:rPr lang="en-AU" sz="2600" dirty="0"/>
              <a:t>The best available data suggests that in Europe between 33-40% of population died as a result of the plague, in addition to around 33% of the population in the Middle East, 40% of the Egyptian population and 35 million people in China</a:t>
            </a:r>
          </a:p>
          <a:p>
            <a:endParaRPr lang="en-AU" dirty="0"/>
          </a:p>
        </p:txBody>
      </p:sp>
      <p:pic>
        <p:nvPicPr>
          <p:cNvPr id="7170" name="Picture 2" descr="Image result for black death victims">
            <a:extLst>
              <a:ext uri="{FF2B5EF4-FFF2-40B4-BE49-F238E27FC236}">
                <a16:creationId xmlns:a16="http://schemas.microsoft.com/office/drawing/2014/main" id="{4F64A354-592B-4173-8C07-02018F36C4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45978" y="2198476"/>
            <a:ext cx="3008475" cy="4053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0713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D8A7E-6539-43E1-A2D9-D00D98989431}"/>
              </a:ext>
            </a:extLst>
          </p:cNvPr>
          <p:cNvSpPr>
            <a:spLocks noGrp="1"/>
          </p:cNvSpPr>
          <p:nvPr>
            <p:ph type="title"/>
          </p:nvPr>
        </p:nvSpPr>
        <p:spPr/>
        <p:txBody>
          <a:bodyPr/>
          <a:lstStyle/>
          <a:p>
            <a:r>
              <a:rPr lang="en-AU" dirty="0"/>
              <a:t>Short-term effects of the Black Death </a:t>
            </a:r>
          </a:p>
        </p:txBody>
      </p:sp>
      <p:sp>
        <p:nvSpPr>
          <p:cNvPr id="3" name="Content Placeholder 2">
            <a:extLst>
              <a:ext uri="{FF2B5EF4-FFF2-40B4-BE49-F238E27FC236}">
                <a16:creationId xmlns:a16="http://schemas.microsoft.com/office/drawing/2014/main" id="{56809E85-CA98-4292-B768-F7EEC5FC2120}"/>
              </a:ext>
            </a:extLst>
          </p:cNvPr>
          <p:cNvSpPr>
            <a:spLocks noGrp="1"/>
          </p:cNvSpPr>
          <p:nvPr>
            <p:ph idx="1"/>
          </p:nvPr>
        </p:nvSpPr>
        <p:spPr>
          <a:xfrm>
            <a:off x="5730240" y="2222287"/>
            <a:ext cx="5643046" cy="4188525"/>
          </a:xfrm>
        </p:spPr>
        <p:txBody>
          <a:bodyPr>
            <a:normAutofit lnSpcReduction="10000"/>
          </a:bodyPr>
          <a:lstStyle/>
          <a:p>
            <a:r>
              <a:rPr lang="en-AU" sz="2400" dirty="0"/>
              <a:t>Towns suffered as a result of the widespread deaths. With decimated populations, filth and corpses began to pile up in the streets</a:t>
            </a:r>
          </a:p>
          <a:p>
            <a:r>
              <a:rPr lang="en-AU" sz="2400" dirty="0"/>
              <a:t>Buildings weren’t maintained and crops suffered in the fields, this leading to subsequent food shortages </a:t>
            </a:r>
          </a:p>
          <a:p>
            <a:r>
              <a:rPr lang="en-AU" sz="2400" dirty="0"/>
              <a:t>In some cases villages and towns were left completely abandoned</a:t>
            </a:r>
          </a:p>
        </p:txBody>
      </p:sp>
      <p:pic>
        <p:nvPicPr>
          <p:cNvPr id="14338" name="Picture 2" descr="Ruin, Lumber, Decay, Lapsed, Dilapidated, Old">
            <a:extLst>
              <a:ext uri="{FF2B5EF4-FFF2-40B4-BE49-F238E27FC236}">
                <a16:creationId xmlns:a16="http://schemas.microsoft.com/office/drawing/2014/main" id="{1B48B7E0-654A-4507-81AC-E8CD3470F3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368" y="2772229"/>
            <a:ext cx="4632960" cy="3088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0360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8AD1A-EFB0-4DB4-9784-56D7807417C6}"/>
              </a:ext>
            </a:extLst>
          </p:cNvPr>
          <p:cNvSpPr>
            <a:spLocks noGrp="1"/>
          </p:cNvSpPr>
          <p:nvPr>
            <p:ph type="title"/>
          </p:nvPr>
        </p:nvSpPr>
        <p:spPr/>
        <p:txBody>
          <a:bodyPr/>
          <a:lstStyle/>
          <a:p>
            <a:r>
              <a:rPr lang="en-AU" dirty="0"/>
              <a:t>Long-term effects of the Black Death</a:t>
            </a:r>
          </a:p>
        </p:txBody>
      </p:sp>
      <p:sp>
        <p:nvSpPr>
          <p:cNvPr id="3" name="Content Placeholder 2">
            <a:extLst>
              <a:ext uri="{FF2B5EF4-FFF2-40B4-BE49-F238E27FC236}">
                <a16:creationId xmlns:a16="http://schemas.microsoft.com/office/drawing/2014/main" id="{C9017680-B212-44F0-9069-BA6780919EA0}"/>
              </a:ext>
            </a:extLst>
          </p:cNvPr>
          <p:cNvSpPr>
            <a:spLocks noGrp="1"/>
          </p:cNvSpPr>
          <p:nvPr>
            <p:ph idx="1"/>
          </p:nvPr>
        </p:nvSpPr>
        <p:spPr>
          <a:xfrm>
            <a:off x="282262" y="2427371"/>
            <a:ext cx="7032938" cy="3983441"/>
          </a:xfrm>
        </p:spPr>
        <p:txBody>
          <a:bodyPr>
            <a:normAutofit lnSpcReduction="10000"/>
          </a:bodyPr>
          <a:lstStyle/>
          <a:p>
            <a:r>
              <a:rPr lang="en-AU" sz="2000" dirty="0"/>
              <a:t>The Black Death led to a weakening of the feudal system; due to large scale depopulation there became opportunities for individuals to take on new roles and responsibilities within society</a:t>
            </a:r>
          </a:p>
          <a:p>
            <a:r>
              <a:rPr lang="en-AU" sz="2000" dirty="0"/>
              <a:t>This led to the breaking down of previously rigid social structures</a:t>
            </a:r>
          </a:p>
          <a:p>
            <a:r>
              <a:rPr lang="en-AU" sz="2000" dirty="0"/>
              <a:t>The Black Death also weakened position of the church. There was anger towards the perceived inaction of God in response to the plague. The teachings of the Church were increasingly dismissed as following these teachings did not lead to people being spared from the plague. </a:t>
            </a:r>
          </a:p>
        </p:txBody>
      </p:sp>
      <p:pic>
        <p:nvPicPr>
          <p:cNvPr id="16386" name="Picture 2" descr="Church Window, Window, Church, Stained Glass, Glass">
            <a:extLst>
              <a:ext uri="{FF2B5EF4-FFF2-40B4-BE49-F238E27FC236}">
                <a16:creationId xmlns:a16="http://schemas.microsoft.com/office/drawing/2014/main" id="{9D080E1A-B216-4DBE-B969-18E04FC3DA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3814" y="3011424"/>
            <a:ext cx="4522600" cy="2633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15495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6524F-A00E-49BB-A2E7-29417C4A56DF}"/>
              </a:ext>
            </a:extLst>
          </p:cNvPr>
          <p:cNvSpPr>
            <a:spLocks noGrp="1"/>
          </p:cNvSpPr>
          <p:nvPr>
            <p:ph type="title"/>
          </p:nvPr>
        </p:nvSpPr>
        <p:spPr/>
        <p:txBody>
          <a:bodyPr/>
          <a:lstStyle/>
          <a:p>
            <a:r>
              <a:rPr lang="en-AU" dirty="0"/>
              <a:t>Long-term effects of the Black Death</a:t>
            </a:r>
          </a:p>
        </p:txBody>
      </p:sp>
      <p:sp>
        <p:nvSpPr>
          <p:cNvPr id="3" name="Content Placeholder 2">
            <a:extLst>
              <a:ext uri="{FF2B5EF4-FFF2-40B4-BE49-F238E27FC236}">
                <a16:creationId xmlns:a16="http://schemas.microsoft.com/office/drawing/2014/main" id="{D906374D-177C-4932-B4B7-F18E3E14EB14}"/>
              </a:ext>
            </a:extLst>
          </p:cNvPr>
          <p:cNvSpPr>
            <a:spLocks noGrp="1"/>
          </p:cNvSpPr>
          <p:nvPr>
            <p:ph idx="1"/>
          </p:nvPr>
        </p:nvSpPr>
        <p:spPr>
          <a:xfrm>
            <a:off x="5010912" y="2222287"/>
            <a:ext cx="6815328" cy="4337009"/>
          </a:xfrm>
        </p:spPr>
        <p:txBody>
          <a:bodyPr>
            <a:normAutofit lnSpcReduction="10000"/>
          </a:bodyPr>
          <a:lstStyle/>
          <a:p>
            <a:r>
              <a:rPr lang="en-AU" sz="2400" dirty="0"/>
              <a:t>Those who survived, and had wealth, started to invest in art and culture, meaning that there was increased demand for these items. It is believed that this led to the early beginnings of the Renaissance age. </a:t>
            </a:r>
          </a:p>
          <a:p>
            <a:r>
              <a:rPr lang="en-AU" sz="2400" dirty="0"/>
              <a:t>With areas so severely depopulated there was a dire lack of a suitable labour force. This sparked the beginning of the slave trade, with the Portuguese and Spanish bringing slaves from Africa to Europe in 15</a:t>
            </a:r>
            <a:r>
              <a:rPr lang="en-AU" sz="2400" baseline="30000" dirty="0"/>
              <a:t>th</a:t>
            </a:r>
            <a:r>
              <a:rPr lang="en-AU" sz="2400" dirty="0"/>
              <a:t> century. </a:t>
            </a:r>
          </a:p>
        </p:txBody>
      </p:sp>
      <p:pic>
        <p:nvPicPr>
          <p:cNvPr id="5" name="Picture 4">
            <a:extLst>
              <a:ext uri="{FF2B5EF4-FFF2-40B4-BE49-F238E27FC236}">
                <a16:creationId xmlns:a16="http://schemas.microsoft.com/office/drawing/2014/main" id="{5E5E6560-D919-41CD-9824-A547BD3ECB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0" y="3064660"/>
            <a:ext cx="4461414" cy="2470508"/>
          </a:xfrm>
          <a:prstGeom prst="rect">
            <a:avLst/>
          </a:prstGeom>
        </p:spPr>
      </p:pic>
    </p:spTree>
    <p:extLst>
      <p:ext uri="{BB962C8B-B14F-4D97-AF65-F5344CB8AC3E}">
        <p14:creationId xmlns:p14="http://schemas.microsoft.com/office/powerpoint/2010/main" val="3056496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F7D8C-F68E-4317-B12F-24BA5E996FB6}"/>
              </a:ext>
            </a:extLst>
          </p:cNvPr>
          <p:cNvSpPr>
            <a:spLocks noGrp="1"/>
          </p:cNvSpPr>
          <p:nvPr>
            <p:ph type="title"/>
          </p:nvPr>
        </p:nvSpPr>
        <p:spPr/>
        <p:txBody>
          <a:bodyPr/>
          <a:lstStyle/>
          <a:p>
            <a:r>
              <a:rPr lang="en-AU" dirty="0"/>
              <a:t>Introduction to the Black Death </a:t>
            </a:r>
          </a:p>
        </p:txBody>
      </p:sp>
      <p:sp>
        <p:nvSpPr>
          <p:cNvPr id="3" name="Content Placeholder 2">
            <a:extLst>
              <a:ext uri="{FF2B5EF4-FFF2-40B4-BE49-F238E27FC236}">
                <a16:creationId xmlns:a16="http://schemas.microsoft.com/office/drawing/2014/main" id="{291D9AB7-0F07-44E8-AB9D-78C9C314FD0F}"/>
              </a:ext>
            </a:extLst>
          </p:cNvPr>
          <p:cNvSpPr>
            <a:spLocks noGrp="1"/>
          </p:cNvSpPr>
          <p:nvPr>
            <p:ph idx="1"/>
          </p:nvPr>
        </p:nvSpPr>
        <p:spPr>
          <a:xfrm>
            <a:off x="4888992" y="2222287"/>
            <a:ext cx="6961632" cy="4373585"/>
          </a:xfrm>
        </p:spPr>
        <p:txBody>
          <a:bodyPr>
            <a:normAutofit/>
          </a:bodyPr>
          <a:lstStyle/>
          <a:p>
            <a:r>
              <a:rPr lang="en-AU" dirty="0"/>
              <a:t>The Black Death was a plague that spread from Asia to Europe and Africa in the 14</a:t>
            </a:r>
            <a:r>
              <a:rPr lang="en-AU" baseline="30000" dirty="0"/>
              <a:t>th</a:t>
            </a:r>
            <a:r>
              <a:rPr lang="en-AU" dirty="0"/>
              <a:t> century. </a:t>
            </a:r>
          </a:p>
          <a:p>
            <a:r>
              <a:rPr lang="en-AU" dirty="0"/>
              <a:t>Also known as </a:t>
            </a:r>
            <a:r>
              <a:rPr lang="en-AU" i="1" dirty="0"/>
              <a:t>the plague </a:t>
            </a:r>
            <a:r>
              <a:rPr lang="en-AU" dirty="0"/>
              <a:t>and the </a:t>
            </a:r>
            <a:r>
              <a:rPr lang="en-AU" i="1" dirty="0"/>
              <a:t>bubonic plague</a:t>
            </a:r>
            <a:r>
              <a:rPr lang="en-AU" dirty="0"/>
              <a:t>, the Black Death decimated populations across Eurasia</a:t>
            </a:r>
          </a:p>
          <a:p>
            <a:r>
              <a:rPr lang="en-AU" dirty="0"/>
              <a:t>The Black Death spread rapidly with little to no effective treatment. Once infected, many died within 3-7 days </a:t>
            </a:r>
          </a:p>
          <a:p>
            <a:r>
              <a:rPr lang="en-AU" dirty="0"/>
              <a:t>The Black Death brought widespread terror and confusion to medieval communities. In some cases the sick were locked in their homes or abandoned entirely </a:t>
            </a:r>
          </a:p>
          <a:p>
            <a:r>
              <a:rPr lang="en-AU" dirty="0"/>
              <a:t>The effects of the Black Death were widespread and in some cases changed the social and political structures of nations </a:t>
            </a:r>
          </a:p>
        </p:txBody>
      </p:sp>
      <p:pic>
        <p:nvPicPr>
          <p:cNvPr id="9218" name="Picture 2">
            <a:extLst>
              <a:ext uri="{FF2B5EF4-FFF2-40B4-BE49-F238E27FC236}">
                <a16:creationId xmlns:a16="http://schemas.microsoft.com/office/drawing/2014/main" id="{D13861AE-33DA-4D66-B776-0CFE7D1CD5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9516" y="2487168"/>
            <a:ext cx="36576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0266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F9630-0928-4994-8164-4DA30C6B2C68}"/>
              </a:ext>
            </a:extLst>
          </p:cNvPr>
          <p:cNvSpPr>
            <a:spLocks noGrp="1"/>
          </p:cNvSpPr>
          <p:nvPr>
            <p:ph type="title"/>
          </p:nvPr>
        </p:nvSpPr>
        <p:spPr/>
        <p:txBody>
          <a:bodyPr/>
          <a:lstStyle/>
          <a:p>
            <a:r>
              <a:rPr lang="en-AU" dirty="0"/>
              <a:t>Living conditions in the 14</a:t>
            </a:r>
            <a:r>
              <a:rPr lang="en-AU" baseline="30000" dirty="0"/>
              <a:t>th</a:t>
            </a:r>
            <a:r>
              <a:rPr lang="en-AU" dirty="0"/>
              <a:t> century </a:t>
            </a:r>
          </a:p>
        </p:txBody>
      </p:sp>
      <p:sp>
        <p:nvSpPr>
          <p:cNvPr id="3" name="Content Placeholder 2">
            <a:extLst>
              <a:ext uri="{FF2B5EF4-FFF2-40B4-BE49-F238E27FC236}">
                <a16:creationId xmlns:a16="http://schemas.microsoft.com/office/drawing/2014/main" id="{701F6B8F-2951-4D9F-A1E0-9638EFD0C2AC}"/>
              </a:ext>
            </a:extLst>
          </p:cNvPr>
          <p:cNvSpPr>
            <a:spLocks noGrp="1"/>
          </p:cNvSpPr>
          <p:nvPr>
            <p:ph idx="1"/>
          </p:nvPr>
        </p:nvSpPr>
        <p:spPr>
          <a:xfrm>
            <a:off x="268235" y="2133601"/>
            <a:ext cx="7374070" cy="5004816"/>
          </a:xfrm>
        </p:spPr>
        <p:txBody>
          <a:bodyPr>
            <a:normAutofit/>
          </a:bodyPr>
          <a:lstStyle/>
          <a:p>
            <a:r>
              <a:rPr lang="en-AU" sz="2400" dirty="0"/>
              <a:t>Life in the medieval period was far removed from the lifestyles that we are accustomed to today</a:t>
            </a:r>
          </a:p>
          <a:p>
            <a:r>
              <a:rPr lang="en-AU" sz="2400" dirty="0"/>
              <a:t>Personal hygiene was very poor during this time period, with the majority of people living in dirty, cramped and squalid conditions</a:t>
            </a:r>
          </a:p>
          <a:p>
            <a:r>
              <a:rPr lang="en-AU" sz="2400" dirty="0"/>
              <a:t>Peasants often to had share their home with livestock and were subject to living amongst rats in addition to the filth produced by the animals</a:t>
            </a:r>
          </a:p>
          <a:p>
            <a:endParaRPr lang="en-AU" dirty="0"/>
          </a:p>
        </p:txBody>
      </p:sp>
      <p:pic>
        <p:nvPicPr>
          <p:cNvPr id="8194" name="Picture 2" descr="Image result for black death">
            <a:extLst>
              <a:ext uri="{FF2B5EF4-FFF2-40B4-BE49-F238E27FC236}">
                <a16:creationId xmlns:a16="http://schemas.microsoft.com/office/drawing/2014/main" id="{FBEB55D4-4B9E-4EA4-BC83-25AA6507AE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69398" y="2877312"/>
            <a:ext cx="3954367" cy="2950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8770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672DC-1889-49B9-B512-98C14CBD2773}"/>
              </a:ext>
            </a:extLst>
          </p:cNvPr>
          <p:cNvSpPr>
            <a:spLocks noGrp="1"/>
          </p:cNvSpPr>
          <p:nvPr>
            <p:ph type="title"/>
          </p:nvPr>
        </p:nvSpPr>
        <p:spPr/>
        <p:txBody>
          <a:bodyPr/>
          <a:lstStyle/>
          <a:p>
            <a:r>
              <a:rPr lang="en-AU" dirty="0"/>
              <a:t>Living conditions in the 14</a:t>
            </a:r>
            <a:r>
              <a:rPr lang="en-AU" baseline="30000" dirty="0"/>
              <a:t>th</a:t>
            </a:r>
            <a:r>
              <a:rPr lang="en-AU" dirty="0"/>
              <a:t> century </a:t>
            </a:r>
          </a:p>
        </p:txBody>
      </p:sp>
      <p:sp>
        <p:nvSpPr>
          <p:cNvPr id="3" name="Content Placeholder 2">
            <a:extLst>
              <a:ext uri="{FF2B5EF4-FFF2-40B4-BE49-F238E27FC236}">
                <a16:creationId xmlns:a16="http://schemas.microsoft.com/office/drawing/2014/main" id="{8A70756B-2EC3-4CE7-9F15-691775C5A26F}"/>
              </a:ext>
            </a:extLst>
          </p:cNvPr>
          <p:cNvSpPr>
            <a:spLocks noGrp="1"/>
          </p:cNvSpPr>
          <p:nvPr>
            <p:ph idx="1"/>
          </p:nvPr>
        </p:nvSpPr>
        <p:spPr>
          <a:xfrm>
            <a:off x="306648" y="2612431"/>
            <a:ext cx="6167304" cy="3636511"/>
          </a:xfrm>
        </p:spPr>
        <p:txBody>
          <a:bodyPr/>
          <a:lstStyle/>
          <a:p>
            <a:r>
              <a:rPr lang="en-AU" sz="2400" dirty="0"/>
              <a:t>Few knew about the importance of washing and knowledge of dental hygiene had yet to have been established </a:t>
            </a:r>
          </a:p>
          <a:p>
            <a:r>
              <a:rPr lang="en-AU" sz="2400" dirty="0"/>
              <a:t>Life expectancy was very low and there was a high infant mortality rate. Most lived until their 30s-early 40s, this being very much dependant on the social class of the individual</a:t>
            </a:r>
          </a:p>
          <a:p>
            <a:endParaRPr lang="en-AU" dirty="0"/>
          </a:p>
        </p:txBody>
      </p:sp>
      <p:pic>
        <p:nvPicPr>
          <p:cNvPr id="10242" name="Picture 2">
            <a:extLst>
              <a:ext uri="{FF2B5EF4-FFF2-40B4-BE49-F238E27FC236}">
                <a16:creationId xmlns:a16="http://schemas.microsoft.com/office/drawing/2014/main" id="{66584CBD-4E23-4ED2-B79D-C29AFA84B4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3280" y="2697839"/>
            <a:ext cx="4531932" cy="3270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9155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2E143-0E31-4B8E-85BF-29501BA1F697}"/>
              </a:ext>
            </a:extLst>
          </p:cNvPr>
          <p:cNvSpPr>
            <a:spLocks noGrp="1"/>
          </p:cNvSpPr>
          <p:nvPr>
            <p:ph type="title"/>
          </p:nvPr>
        </p:nvSpPr>
        <p:spPr/>
        <p:txBody>
          <a:bodyPr/>
          <a:lstStyle/>
          <a:p>
            <a:r>
              <a:rPr lang="en-AU" dirty="0"/>
              <a:t>Medical practices and the role of religion </a:t>
            </a:r>
          </a:p>
        </p:txBody>
      </p:sp>
      <p:sp>
        <p:nvSpPr>
          <p:cNvPr id="3" name="Content Placeholder 2">
            <a:extLst>
              <a:ext uri="{FF2B5EF4-FFF2-40B4-BE49-F238E27FC236}">
                <a16:creationId xmlns:a16="http://schemas.microsoft.com/office/drawing/2014/main" id="{7F71809B-E5D3-4DCB-96D9-014CA83E35E7}"/>
              </a:ext>
            </a:extLst>
          </p:cNvPr>
          <p:cNvSpPr>
            <a:spLocks noGrp="1"/>
          </p:cNvSpPr>
          <p:nvPr>
            <p:ph idx="1"/>
          </p:nvPr>
        </p:nvSpPr>
        <p:spPr>
          <a:xfrm>
            <a:off x="4096512" y="2084018"/>
            <a:ext cx="7882584" cy="4326794"/>
          </a:xfrm>
        </p:spPr>
        <p:txBody>
          <a:bodyPr>
            <a:normAutofit/>
          </a:bodyPr>
          <a:lstStyle/>
          <a:p>
            <a:r>
              <a:rPr lang="en-AU" sz="2400" dirty="0"/>
              <a:t>Medical knowledge in this time period was limited. There was little understanding of contagion and/or the manner by which illness spread between humans and animals</a:t>
            </a:r>
          </a:p>
          <a:p>
            <a:r>
              <a:rPr lang="en-AU" sz="2400" dirty="0"/>
              <a:t>Medicine came in the form of traditional herbal remedies that were administered by monks or healer women. Other treatments were based on superstitions and generally had little to no actual benefits. </a:t>
            </a:r>
          </a:p>
        </p:txBody>
      </p:sp>
      <p:pic>
        <p:nvPicPr>
          <p:cNvPr id="1026" name="Picture 2" descr="Image result for monk black death">
            <a:extLst>
              <a:ext uri="{FF2B5EF4-FFF2-40B4-BE49-F238E27FC236}">
                <a16:creationId xmlns:a16="http://schemas.microsoft.com/office/drawing/2014/main" id="{1586F718-82F6-49A3-9728-0B500B23F9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000" y="2625196"/>
            <a:ext cx="2872511" cy="37856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0391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5CDF7-4DBA-4739-858C-C0BC75FAEEE9}"/>
              </a:ext>
            </a:extLst>
          </p:cNvPr>
          <p:cNvSpPr>
            <a:spLocks noGrp="1"/>
          </p:cNvSpPr>
          <p:nvPr>
            <p:ph type="title"/>
          </p:nvPr>
        </p:nvSpPr>
        <p:spPr/>
        <p:txBody>
          <a:bodyPr/>
          <a:lstStyle/>
          <a:p>
            <a:r>
              <a:rPr lang="en-AU" dirty="0"/>
              <a:t>Medical practices and the role of religion </a:t>
            </a:r>
          </a:p>
        </p:txBody>
      </p:sp>
      <p:sp>
        <p:nvSpPr>
          <p:cNvPr id="3" name="Content Placeholder 2">
            <a:extLst>
              <a:ext uri="{FF2B5EF4-FFF2-40B4-BE49-F238E27FC236}">
                <a16:creationId xmlns:a16="http://schemas.microsoft.com/office/drawing/2014/main" id="{92FB3AB7-99B0-425B-899A-26D58485B542}"/>
              </a:ext>
            </a:extLst>
          </p:cNvPr>
          <p:cNvSpPr>
            <a:spLocks noGrp="1"/>
          </p:cNvSpPr>
          <p:nvPr>
            <p:ph idx="1"/>
          </p:nvPr>
        </p:nvSpPr>
        <p:spPr>
          <a:xfrm>
            <a:off x="304800" y="2415179"/>
            <a:ext cx="6837862" cy="3995633"/>
          </a:xfrm>
        </p:spPr>
        <p:txBody>
          <a:bodyPr/>
          <a:lstStyle/>
          <a:p>
            <a:r>
              <a:rPr lang="en-AU" sz="2400" dirty="0"/>
              <a:t>Illness and disease were often attributed to being the work of god, the manner of alleviation being paying penance to God and seeking forgiveness </a:t>
            </a:r>
          </a:p>
          <a:p>
            <a:r>
              <a:rPr lang="en-AU" sz="2400" dirty="0"/>
              <a:t>The Catholic Church actively encouraged the idea that life's misfortunes were due to individuals not behaving in a way that reflected the will of god </a:t>
            </a:r>
          </a:p>
          <a:p>
            <a:endParaRPr lang="en-AU" dirty="0"/>
          </a:p>
        </p:txBody>
      </p:sp>
      <p:pic>
        <p:nvPicPr>
          <p:cNvPr id="4" name="Picture 3">
            <a:extLst>
              <a:ext uri="{FF2B5EF4-FFF2-40B4-BE49-F238E27FC236}">
                <a16:creationId xmlns:a16="http://schemas.microsoft.com/office/drawing/2014/main" id="{B10BEC22-2FDB-4894-9D6E-E69F4D7F4C05}"/>
              </a:ext>
            </a:extLst>
          </p:cNvPr>
          <p:cNvPicPr>
            <a:picLocks noChangeAspect="1"/>
          </p:cNvPicPr>
          <p:nvPr/>
        </p:nvPicPr>
        <p:blipFill>
          <a:blip r:embed="rId2"/>
          <a:stretch>
            <a:fillRect/>
          </a:stretch>
        </p:blipFill>
        <p:spPr>
          <a:xfrm>
            <a:off x="7539398" y="2731007"/>
            <a:ext cx="4164921" cy="3123691"/>
          </a:xfrm>
          <a:prstGeom prst="rect">
            <a:avLst/>
          </a:prstGeom>
        </p:spPr>
      </p:pic>
    </p:spTree>
    <p:extLst>
      <p:ext uri="{BB962C8B-B14F-4D97-AF65-F5344CB8AC3E}">
        <p14:creationId xmlns:p14="http://schemas.microsoft.com/office/powerpoint/2010/main" val="1421740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775F8-DBED-4998-B9A8-E570AA65979A}"/>
              </a:ext>
            </a:extLst>
          </p:cNvPr>
          <p:cNvSpPr>
            <a:spLocks noGrp="1"/>
          </p:cNvSpPr>
          <p:nvPr>
            <p:ph type="title"/>
          </p:nvPr>
        </p:nvSpPr>
        <p:spPr/>
        <p:txBody>
          <a:bodyPr/>
          <a:lstStyle/>
          <a:p>
            <a:r>
              <a:rPr lang="en-AU" dirty="0"/>
              <a:t>Origins of the Black Death </a:t>
            </a:r>
          </a:p>
        </p:txBody>
      </p:sp>
      <p:sp>
        <p:nvSpPr>
          <p:cNvPr id="3" name="Content Placeholder 2">
            <a:extLst>
              <a:ext uri="{FF2B5EF4-FFF2-40B4-BE49-F238E27FC236}">
                <a16:creationId xmlns:a16="http://schemas.microsoft.com/office/drawing/2014/main" id="{A312C38A-4578-466E-84A1-5E0EFD1A4C8A}"/>
              </a:ext>
            </a:extLst>
          </p:cNvPr>
          <p:cNvSpPr>
            <a:spLocks noGrp="1"/>
          </p:cNvSpPr>
          <p:nvPr>
            <p:ph idx="1"/>
          </p:nvPr>
        </p:nvSpPr>
        <p:spPr>
          <a:xfrm>
            <a:off x="5044393" y="2224885"/>
            <a:ext cx="7013495" cy="4185927"/>
          </a:xfrm>
        </p:spPr>
        <p:txBody>
          <a:bodyPr>
            <a:normAutofit/>
          </a:bodyPr>
          <a:lstStyle/>
          <a:p>
            <a:r>
              <a:rPr lang="en-AU" sz="2800" dirty="0"/>
              <a:t>Historical research has demonstrated that the Black Death had its origins in China </a:t>
            </a:r>
          </a:p>
          <a:p>
            <a:r>
              <a:rPr lang="en-AU" sz="2800" dirty="0"/>
              <a:t>Trade routes enabled to plague to be carried along the silk road, namely by traders and armies</a:t>
            </a:r>
          </a:p>
        </p:txBody>
      </p:sp>
      <p:pic>
        <p:nvPicPr>
          <p:cNvPr id="2050" name="Picture 2">
            <a:extLst>
              <a:ext uri="{FF2B5EF4-FFF2-40B4-BE49-F238E27FC236}">
                <a16:creationId xmlns:a16="http://schemas.microsoft.com/office/drawing/2014/main" id="{05EB6F91-247D-4269-92B2-926A96F4DE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424" y="2765280"/>
            <a:ext cx="3859023" cy="27881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0679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44A02-342D-4A61-9F03-359C9A087C75}"/>
              </a:ext>
            </a:extLst>
          </p:cNvPr>
          <p:cNvSpPr>
            <a:spLocks noGrp="1"/>
          </p:cNvSpPr>
          <p:nvPr>
            <p:ph type="title"/>
          </p:nvPr>
        </p:nvSpPr>
        <p:spPr/>
        <p:txBody>
          <a:bodyPr/>
          <a:lstStyle/>
          <a:p>
            <a:r>
              <a:rPr lang="en-AU" dirty="0"/>
              <a:t>Origins of the Black Death </a:t>
            </a:r>
          </a:p>
        </p:txBody>
      </p:sp>
      <p:sp>
        <p:nvSpPr>
          <p:cNvPr id="3" name="Content Placeholder 2">
            <a:extLst>
              <a:ext uri="{FF2B5EF4-FFF2-40B4-BE49-F238E27FC236}">
                <a16:creationId xmlns:a16="http://schemas.microsoft.com/office/drawing/2014/main" id="{F08ED619-8AC2-4A96-A9D3-9256AE6BC355}"/>
              </a:ext>
            </a:extLst>
          </p:cNvPr>
          <p:cNvSpPr>
            <a:spLocks noGrp="1"/>
          </p:cNvSpPr>
          <p:nvPr>
            <p:ph idx="1"/>
          </p:nvPr>
        </p:nvSpPr>
        <p:spPr>
          <a:xfrm>
            <a:off x="318840" y="2295439"/>
            <a:ext cx="6630600" cy="4471121"/>
          </a:xfrm>
        </p:spPr>
        <p:txBody>
          <a:bodyPr>
            <a:normAutofit lnSpcReduction="10000"/>
          </a:bodyPr>
          <a:lstStyle/>
          <a:p>
            <a:r>
              <a:rPr lang="en-AU" sz="2400" dirty="0"/>
              <a:t>The Black Death spread to Crimea during a Kipchak invasion. The Kipchak army were dying rapidly as a result of the plague and then resorted to catapulting the bodies of the infected into cities. </a:t>
            </a:r>
          </a:p>
          <a:p>
            <a:r>
              <a:rPr lang="en-AU" sz="2400" dirty="0"/>
              <a:t>Ships left Crimea and spread the plague further westward and into Mediterranean ports, subsequently spreading the plague across continental Europe. </a:t>
            </a:r>
          </a:p>
          <a:p>
            <a:r>
              <a:rPr lang="en-AU" sz="2400" dirty="0"/>
              <a:t>Ships then took the plague further to Africa and Britain. </a:t>
            </a:r>
          </a:p>
          <a:p>
            <a:endParaRPr lang="en-AU" dirty="0"/>
          </a:p>
        </p:txBody>
      </p:sp>
      <p:pic>
        <p:nvPicPr>
          <p:cNvPr id="11266" name="Picture 2" descr="Image result for black death catapulting bodies">
            <a:extLst>
              <a:ext uri="{FF2B5EF4-FFF2-40B4-BE49-F238E27FC236}">
                <a16:creationId xmlns:a16="http://schemas.microsoft.com/office/drawing/2014/main" id="{1913EE96-CFC9-4EAC-99EE-5B16033261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66570" y="2903730"/>
            <a:ext cx="4839694" cy="2826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360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E54E6-FED6-4642-A6F4-CCB5DF7B35FE}"/>
              </a:ext>
            </a:extLst>
          </p:cNvPr>
          <p:cNvSpPr>
            <a:spLocks noGrp="1"/>
          </p:cNvSpPr>
          <p:nvPr>
            <p:ph type="title"/>
          </p:nvPr>
        </p:nvSpPr>
        <p:spPr/>
        <p:txBody>
          <a:bodyPr/>
          <a:lstStyle/>
          <a:p>
            <a:r>
              <a:rPr lang="en-AU" dirty="0"/>
              <a:t>Spread of the Black Death </a:t>
            </a:r>
          </a:p>
        </p:txBody>
      </p:sp>
      <p:sp>
        <p:nvSpPr>
          <p:cNvPr id="6" name="Rectangle 5">
            <a:extLst>
              <a:ext uri="{FF2B5EF4-FFF2-40B4-BE49-F238E27FC236}">
                <a16:creationId xmlns:a16="http://schemas.microsoft.com/office/drawing/2014/main" id="{E4E3FDE4-D3F4-48DB-93C8-6E64909079CB}"/>
              </a:ext>
            </a:extLst>
          </p:cNvPr>
          <p:cNvSpPr/>
          <p:nvPr/>
        </p:nvSpPr>
        <p:spPr>
          <a:xfrm>
            <a:off x="8285231" y="6118424"/>
            <a:ext cx="3096767" cy="461665"/>
          </a:xfrm>
          <a:prstGeom prst="rect">
            <a:avLst/>
          </a:prstGeom>
        </p:spPr>
        <p:txBody>
          <a:bodyPr wrap="square">
            <a:spAutoFit/>
          </a:bodyPr>
          <a:lstStyle/>
          <a:p>
            <a:r>
              <a:rPr lang="en-AU" sz="800" dirty="0"/>
              <a:t>Original by Roger Zenner (de-WP)Enlarging &amp;amp; readability editing by user </a:t>
            </a:r>
            <a:r>
              <a:rPr lang="en-AU" sz="800" dirty="0" err="1"/>
              <a:t>Jaybear</a:t>
            </a:r>
            <a:r>
              <a:rPr lang="en-AU" sz="800" dirty="0"/>
              <a:t> / CC BY-SA (http://creativecommons.org/licenses/by-sa/3.0/)</a:t>
            </a:r>
          </a:p>
        </p:txBody>
      </p:sp>
      <p:pic>
        <p:nvPicPr>
          <p:cNvPr id="8" name="Picture 7">
            <a:extLst>
              <a:ext uri="{FF2B5EF4-FFF2-40B4-BE49-F238E27FC236}">
                <a16:creationId xmlns:a16="http://schemas.microsoft.com/office/drawing/2014/main" id="{CD4C9560-AFD3-4297-B7B8-C32DE5277B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6770" y="2038569"/>
            <a:ext cx="4276091" cy="4626864"/>
          </a:xfrm>
          <a:prstGeom prst="rect">
            <a:avLst/>
          </a:prstGeom>
        </p:spPr>
      </p:pic>
    </p:spTree>
    <p:extLst>
      <p:ext uri="{BB962C8B-B14F-4D97-AF65-F5344CB8AC3E}">
        <p14:creationId xmlns:p14="http://schemas.microsoft.com/office/powerpoint/2010/main" val="18415584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emplate>Quotable</Template>
  <TotalTime>4865</TotalTime>
  <Words>1289</Words>
  <Application>Microsoft Office PowerPoint</Application>
  <PresentationFormat>Widescreen</PresentationFormat>
  <Paragraphs>69</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Century Gothic</vt:lpstr>
      <vt:lpstr>Wingdings 2</vt:lpstr>
      <vt:lpstr>Quotable</vt:lpstr>
      <vt:lpstr>The Black Death </vt:lpstr>
      <vt:lpstr>Introduction to the Black Death </vt:lpstr>
      <vt:lpstr>Living conditions in the 14th century </vt:lpstr>
      <vt:lpstr>Living conditions in the 14th century </vt:lpstr>
      <vt:lpstr>Medical practices and the role of religion </vt:lpstr>
      <vt:lpstr>Medical practices and the role of religion </vt:lpstr>
      <vt:lpstr>Origins of the Black Death </vt:lpstr>
      <vt:lpstr>Origins of the Black Death </vt:lpstr>
      <vt:lpstr>Spread of the Black Death </vt:lpstr>
      <vt:lpstr>Causes of the Black Death </vt:lpstr>
      <vt:lpstr>Causes of the Black Death</vt:lpstr>
      <vt:lpstr>Symptoms of the Black Death </vt:lpstr>
      <vt:lpstr>Responses to the Black Death </vt:lpstr>
      <vt:lpstr>Responses to the Black Death </vt:lpstr>
      <vt:lpstr>Short-term effects of the Black Death </vt:lpstr>
      <vt:lpstr>Short-term effects of the Black Death </vt:lpstr>
      <vt:lpstr>Long-term effects of the Black Death</vt:lpstr>
      <vt:lpstr>Long-term effects of the Black Death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Black</dc:title>
  <dc:creator>FISCHMANN, Jessica</dc:creator>
  <cp:lastModifiedBy>FISCHMANN, Jessica</cp:lastModifiedBy>
  <cp:revision>92</cp:revision>
  <dcterms:created xsi:type="dcterms:W3CDTF">2020-02-20T23:58:16Z</dcterms:created>
  <dcterms:modified xsi:type="dcterms:W3CDTF">2020-02-24T09:03:40Z</dcterms:modified>
</cp:coreProperties>
</file>

<file path=docProps/thumbnail.jpeg>
</file>